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C6062-020F-4A95-812D-DB5FF55C4D6F}" type="datetimeFigureOut">
              <a:rPr lang="nl-NL" smtClean="0"/>
              <a:t>31-1-2018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4FEA8-4489-4419-8DE4-B7F31E0C3F52}" type="slidenum">
              <a:rPr lang="nl-NL" smtClean="0"/>
              <a:t>‹nr.›</a:t>
            </a:fld>
            <a:endParaRPr lang="nl-NL"/>
          </a:p>
        </p:txBody>
      </p:sp>
    </p:spTree>
    <p:extLst>
      <p:ext uri="{BB962C8B-B14F-4D97-AF65-F5344CB8AC3E}">
        <p14:creationId xmlns:p14="http://schemas.microsoft.com/office/powerpoint/2010/main" val="8673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384FEA8-4489-4419-8DE4-B7F31E0C3F52}" type="slidenum">
              <a:rPr lang="nl-NL" smtClean="0"/>
              <a:t>2</a:t>
            </a:fld>
            <a:endParaRPr lang="nl-NL"/>
          </a:p>
        </p:txBody>
      </p:sp>
    </p:spTree>
    <p:extLst>
      <p:ext uri="{BB962C8B-B14F-4D97-AF65-F5344CB8AC3E}">
        <p14:creationId xmlns:p14="http://schemas.microsoft.com/office/powerpoint/2010/main" val="157523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nl-NL" smtClean="0"/>
              <a:t>Klik om de stijl te bewerken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4" name="Date Placeholder 3"/>
          <p:cNvSpPr>
            <a:spLocks noGrp="1"/>
          </p:cNvSpPr>
          <p:nvPr>
            <p:ph type="dt" sz="half" idx="10"/>
          </p:nvPr>
        </p:nvSpPr>
        <p:spPr/>
        <p:txBody>
          <a:bodyPr/>
          <a:lstStyle/>
          <a:p>
            <a:fld id="{C9CA178D-F470-49F3-9B77-EDFB2E9F62AE}" type="datetimeFigureOut">
              <a:rPr lang="nl-NL" smtClean="0"/>
              <a:t>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9CA178D-F470-49F3-9B77-EDFB2E9F62AE}" type="datetimeFigureOut">
              <a:rPr lang="nl-NL" smtClean="0"/>
              <a:t>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9CA178D-F470-49F3-9B77-EDFB2E9F62AE}" type="datetimeFigureOut">
              <a:rPr lang="nl-NL" smtClean="0"/>
              <a:t>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9CA178D-F470-49F3-9B77-EDFB2E9F62AE}" type="datetimeFigureOut">
              <a:rPr lang="nl-NL" smtClean="0"/>
              <a:t>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nl-NL" smtClean="0"/>
              <a:t>Klik om de stijl te bewerken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9CA178D-F470-49F3-9B77-EDFB2E9F62AE}" type="datetimeFigureOut">
              <a:rPr lang="nl-NL" smtClean="0"/>
              <a:t>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nl-NL" smtClean="0"/>
              <a:t>Klik om de stijl te bewerken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C9CA178D-F470-49F3-9B77-EDFB2E9F62AE}" type="datetimeFigureOut">
              <a:rPr lang="nl-NL" smtClean="0"/>
              <a:t>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C9CA178D-F470-49F3-9B77-EDFB2E9F62AE}" type="datetimeFigureOut">
              <a:rPr lang="nl-NL" smtClean="0"/>
              <a:t>31-1-2018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C9CA178D-F470-49F3-9B77-EDFB2E9F62AE}" type="datetimeFigureOut">
              <a:rPr lang="nl-NL" smtClean="0"/>
              <a:t>31-1-2018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A178D-F470-49F3-9B77-EDFB2E9F62AE}" type="datetimeFigureOut">
              <a:rPr lang="nl-NL" smtClean="0"/>
              <a:t>31-1-2018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9CA178D-F470-49F3-9B77-EDFB2E9F62AE}" type="datetimeFigureOut">
              <a:rPr lang="nl-NL" smtClean="0"/>
              <a:t>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1544F2-FE9F-4143-9C5A-E6B3AB818DB6}" type="slidenum">
              <a:rPr lang="nl-NL" smtClean="0"/>
              <a:t>‹nr.›</a:t>
            </a:fld>
            <a:endParaRPr lang="nl-NL"/>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nl-NL" smtClean="0"/>
              <a:t>Klik om de stijl te bewerken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9CA178D-F470-49F3-9B77-EDFB2E9F62AE}" type="datetimeFigureOut">
              <a:rPr lang="nl-NL" smtClean="0"/>
              <a:t>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C1544F2-FE9F-4143-9C5A-E6B3AB818DB6}" type="slidenum">
              <a:rPr lang="nl-NL" smtClean="0"/>
              <a:t>‹nr.›</a:t>
            </a:fld>
            <a:endParaRPr lang="nl-NL"/>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nl-NL" smtClean="0"/>
              <a:t>Klik op het pictogram als u een afbeelding wilt toevoegen</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9CA178D-F470-49F3-9B77-EDFB2E9F62AE}" type="datetimeFigureOut">
              <a:rPr lang="nl-NL" smtClean="0"/>
              <a:t>31-1-2018</a:t>
            </a:fld>
            <a:endParaRPr lang="nl-N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nl-N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2C1544F2-FE9F-4143-9C5A-E6B3AB818DB6}" type="slidenum">
              <a:rPr lang="nl-NL" smtClean="0"/>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4664"/>
            <a:ext cx="9143999" cy="4188872"/>
          </a:xfrm>
          <a:prstGeom prst="rect">
            <a:avLst/>
          </a:prstGeom>
          <a:ln>
            <a:solidFill>
              <a:schemeClr val="bg1"/>
            </a:solidFill>
          </a:ln>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spTree>
    <p:extLst>
      <p:ext uri="{BB962C8B-B14F-4D97-AF65-F5344CB8AC3E}">
        <p14:creationId xmlns:p14="http://schemas.microsoft.com/office/powerpoint/2010/main" val="157770607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199640"/>
            <a:ext cx="5256584" cy="3504389"/>
          </a:xfrm>
          <a:prstGeom prst="rect">
            <a:avLst/>
          </a:prstGeom>
          <a:ln>
            <a:noFill/>
          </a:ln>
          <a:effectLst>
            <a:softEdge rad="112500"/>
          </a:effectLst>
        </p:spPr>
      </p:pic>
      <p:sp>
        <p:nvSpPr>
          <p:cNvPr id="5" name="Tekstvak 4"/>
          <p:cNvSpPr txBox="1"/>
          <p:nvPr/>
        </p:nvSpPr>
        <p:spPr>
          <a:xfrm>
            <a:off x="539552" y="260648"/>
            <a:ext cx="8280920" cy="1631216"/>
          </a:xfrm>
          <a:prstGeom prst="rect">
            <a:avLst/>
          </a:prstGeom>
          <a:noFill/>
        </p:spPr>
        <p:txBody>
          <a:bodyPr wrap="square" rtlCol="0">
            <a:spAutoFit/>
          </a:bodyPr>
          <a:lstStyle/>
          <a:p>
            <a:pPr algn="ctr"/>
            <a:r>
              <a:rPr lang="nl-NL" sz="2000" dirty="0" smtClean="0">
                <a:solidFill>
                  <a:schemeClr val="bg1"/>
                </a:solidFill>
              </a:rPr>
              <a:t>Er wordt gestreefd naar </a:t>
            </a:r>
            <a:r>
              <a:rPr lang="nl-NL" sz="2000" dirty="0">
                <a:solidFill>
                  <a:schemeClr val="bg1"/>
                </a:solidFill>
              </a:rPr>
              <a:t>het uitgeven van </a:t>
            </a:r>
            <a:r>
              <a:rPr lang="nl-NL" sz="2000" dirty="0" smtClean="0">
                <a:solidFill>
                  <a:schemeClr val="bg1"/>
                </a:solidFill>
              </a:rPr>
              <a:t>twee beurzen </a:t>
            </a:r>
            <a:r>
              <a:rPr lang="nl-NL" sz="2000" dirty="0">
                <a:solidFill>
                  <a:schemeClr val="bg1"/>
                </a:solidFill>
              </a:rPr>
              <a:t>per jaar voor de opleiding tot staatsverpleegkundige. </a:t>
            </a:r>
            <a:r>
              <a:rPr lang="nl-NL" sz="2000" dirty="0" smtClean="0">
                <a:solidFill>
                  <a:schemeClr val="bg1"/>
                </a:solidFill>
              </a:rPr>
              <a:t>In Senegal heeft die als </a:t>
            </a:r>
            <a:r>
              <a:rPr lang="nl-NL" sz="2000" dirty="0">
                <a:solidFill>
                  <a:schemeClr val="bg1"/>
                </a:solidFill>
              </a:rPr>
              <a:t>rol </a:t>
            </a:r>
            <a:r>
              <a:rPr lang="nl-NL" sz="2000" dirty="0" smtClean="0">
                <a:solidFill>
                  <a:schemeClr val="bg1"/>
                </a:solidFill>
              </a:rPr>
              <a:t>een spreekuur </a:t>
            </a:r>
            <a:r>
              <a:rPr lang="nl-NL" sz="2000" dirty="0">
                <a:solidFill>
                  <a:schemeClr val="bg1"/>
                </a:solidFill>
              </a:rPr>
              <a:t>te doen en leiding te geven aan een eerstelijns gezondheidspost dat een breed pakket aan basis medische zorg aanbiedt. </a:t>
            </a: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99640"/>
            <a:ext cx="4939200" cy="3288636"/>
          </a:xfrm>
          <a:prstGeom prst="rect">
            <a:avLst/>
          </a:prstGeom>
          <a:ln>
            <a:noFill/>
          </a:ln>
          <a:effectLst>
            <a:softEdge rad="112500"/>
          </a:effectLst>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536" y="2189333"/>
            <a:ext cx="4355976" cy="3266982"/>
          </a:xfrm>
          <a:prstGeom prst="rect">
            <a:avLst/>
          </a:prstGeom>
          <a:ln>
            <a:noFill/>
          </a:ln>
          <a:effectLst>
            <a:softEdge rad="112500"/>
          </a:effectLst>
        </p:spPr>
      </p:pic>
      <p:sp>
        <p:nvSpPr>
          <p:cNvPr id="8" name="Tekstvak 7"/>
          <p:cNvSpPr txBox="1"/>
          <p:nvPr/>
        </p:nvSpPr>
        <p:spPr>
          <a:xfrm>
            <a:off x="539552" y="260648"/>
            <a:ext cx="7992888" cy="1938992"/>
          </a:xfrm>
          <a:prstGeom prst="rect">
            <a:avLst/>
          </a:prstGeom>
          <a:noFill/>
        </p:spPr>
        <p:txBody>
          <a:bodyPr wrap="square" rtlCol="0">
            <a:spAutoFit/>
          </a:bodyPr>
          <a:lstStyle/>
          <a:p>
            <a:pPr algn="ctr"/>
            <a:r>
              <a:rPr lang="nl-NL" sz="2400" dirty="0">
                <a:solidFill>
                  <a:schemeClr val="bg1"/>
                </a:solidFill>
              </a:rPr>
              <a:t>De opleiding duurt drie jaar voor een totaal bedrag van </a:t>
            </a:r>
            <a:r>
              <a:rPr lang="nl-NL" sz="2400" dirty="0" smtClean="0">
                <a:solidFill>
                  <a:schemeClr val="bg1"/>
                </a:solidFill>
              </a:rPr>
              <a:t>€ 2.500,-. </a:t>
            </a:r>
            <a:r>
              <a:rPr lang="nl-NL" sz="2400" dirty="0">
                <a:solidFill>
                  <a:schemeClr val="bg1"/>
                </a:solidFill>
              </a:rPr>
              <a:t>Gedurende de opleiding zal een programma worden aangeboden van discipelschap, Bijbelstudies en stages in christelijke klinieken</a:t>
            </a:r>
            <a:r>
              <a:rPr lang="nl-NL" dirty="0">
                <a:solidFill>
                  <a:schemeClr val="bg1"/>
                </a:solidFill>
              </a:rPr>
              <a:t>. </a:t>
            </a: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6000"/>
    </mc:Choice>
    <mc:Fallback xmlns="">
      <p:transition spd="slow" advTm="1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2086982"/>
            <a:ext cx="5613412" cy="3664435"/>
          </a:xfrm>
          <a:prstGeom prst="rect">
            <a:avLst/>
          </a:prstGeom>
          <a:ln>
            <a:noFill/>
          </a:ln>
          <a:effectLst>
            <a:softEdge rad="112500"/>
          </a:effectLst>
        </p:spPr>
      </p:pic>
      <p:sp>
        <p:nvSpPr>
          <p:cNvPr id="4" name="Tekstvak 3"/>
          <p:cNvSpPr txBox="1"/>
          <p:nvPr/>
        </p:nvSpPr>
        <p:spPr>
          <a:xfrm>
            <a:off x="1043608" y="332656"/>
            <a:ext cx="7056784" cy="1754326"/>
          </a:xfrm>
          <a:prstGeom prst="rect">
            <a:avLst/>
          </a:prstGeom>
          <a:noFill/>
        </p:spPr>
        <p:txBody>
          <a:bodyPr wrap="square" rtlCol="0">
            <a:spAutoFit/>
          </a:bodyPr>
          <a:lstStyle/>
          <a:p>
            <a:pPr algn="ctr"/>
            <a:r>
              <a:rPr lang="nl-NL" dirty="0">
                <a:solidFill>
                  <a:schemeClr val="bg1"/>
                </a:solidFill>
              </a:rPr>
              <a:t>Er zijn ongeveer 15 christelijke klinieken in Senegal die als visie hebben goede, betaalbare zorg te bieden aan de bevolking. Deze klinieken tonen niet alleen het sociale hart van de kerk in de samenleving, maar bieden ook kansen om te getuigen van de liefde van Christus aan mensen die het evangelie nog niet kennen. </a:t>
            </a: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106" y="591724"/>
            <a:ext cx="3867894" cy="5157192"/>
          </a:xfrm>
          <a:prstGeom prst="rect">
            <a:avLst/>
          </a:prstGeom>
          <a:ln>
            <a:noFill/>
          </a:ln>
          <a:effectLst>
            <a:softEdge rad="112500"/>
          </a:effectLst>
        </p:spPr>
      </p:pic>
      <p:sp>
        <p:nvSpPr>
          <p:cNvPr id="5" name="Tekstvak 4"/>
          <p:cNvSpPr txBox="1"/>
          <p:nvPr/>
        </p:nvSpPr>
        <p:spPr>
          <a:xfrm>
            <a:off x="4932040" y="1277494"/>
            <a:ext cx="3888432" cy="3785652"/>
          </a:xfrm>
          <a:prstGeom prst="rect">
            <a:avLst/>
          </a:prstGeom>
          <a:noFill/>
        </p:spPr>
        <p:txBody>
          <a:bodyPr wrap="square" rtlCol="0">
            <a:spAutoFit/>
          </a:bodyPr>
          <a:lstStyle/>
          <a:p>
            <a:pPr algn="ctr"/>
            <a:r>
              <a:rPr lang="nl-NL" sz="2400" dirty="0" smtClean="0">
                <a:solidFill>
                  <a:schemeClr val="bg1"/>
                </a:solidFill>
              </a:rPr>
              <a:t>Helpt u mee om voor het project van Tabitha geld in te zamelen, zodat er weer een paar beurzen kunnen worden uitgereikt dit jaar? Op die manier kan ook het Evangelie weer verder worden verspreid!</a:t>
            </a:r>
            <a:endParaRPr lang="nl-NL" sz="2400" dirty="0">
              <a:solidFill>
                <a:schemeClr val="bg1"/>
              </a:solidFill>
            </a:endParaRP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269503"/>
            <a:ext cx="6336704" cy="4223015"/>
          </a:xfrm>
          <a:prstGeom prst="rect">
            <a:avLst/>
          </a:prstGeom>
          <a:ln>
            <a:noFill/>
          </a:ln>
          <a:effectLst>
            <a:softEdge rad="112500"/>
          </a:effectLst>
        </p:spPr>
      </p:pic>
      <p:sp>
        <p:nvSpPr>
          <p:cNvPr id="4" name="Tekstvak 3"/>
          <p:cNvSpPr txBox="1"/>
          <p:nvPr/>
        </p:nvSpPr>
        <p:spPr>
          <a:xfrm>
            <a:off x="683568" y="260648"/>
            <a:ext cx="7920880" cy="830997"/>
          </a:xfrm>
          <a:prstGeom prst="rect">
            <a:avLst/>
          </a:prstGeom>
          <a:noFill/>
        </p:spPr>
        <p:txBody>
          <a:bodyPr wrap="square" rtlCol="0">
            <a:spAutoFit/>
          </a:bodyPr>
          <a:lstStyle/>
          <a:p>
            <a:pPr algn="ctr"/>
            <a:r>
              <a:rPr lang="nl-NL" sz="2400" dirty="0" smtClean="0">
                <a:solidFill>
                  <a:schemeClr val="bg1"/>
                </a:solidFill>
              </a:rPr>
              <a:t>Tenslotte Petra Petersen, die we helpen bij een </a:t>
            </a:r>
            <a:r>
              <a:rPr lang="nl-NL" sz="2400" dirty="0" smtClean="0">
                <a:solidFill>
                  <a:schemeClr val="bg1"/>
                </a:solidFill>
              </a:rPr>
              <a:t>alfabetiseringsproject</a:t>
            </a:r>
            <a:r>
              <a:rPr lang="nl-NL" sz="2400" dirty="0" smtClean="0">
                <a:solidFill>
                  <a:schemeClr val="bg1"/>
                </a:solidFill>
              </a:rPr>
              <a:t>.</a:t>
            </a:r>
            <a:endParaRPr lang="nl-NL" sz="2400" dirty="0">
              <a:solidFill>
                <a:schemeClr val="bg1"/>
              </a:solidFill>
            </a:endParaRP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306895"/>
            <a:ext cx="2862064" cy="4293096"/>
          </a:xfrm>
          <a:prstGeom prst="rect">
            <a:avLst/>
          </a:prstGeom>
          <a:ln>
            <a:noFill/>
          </a:ln>
          <a:effectLst>
            <a:softEdge rad="112500"/>
          </a:effectLst>
        </p:spPr>
      </p:pic>
      <p:sp>
        <p:nvSpPr>
          <p:cNvPr id="6" name="Tekstvak 5"/>
          <p:cNvSpPr txBox="1"/>
          <p:nvPr/>
        </p:nvSpPr>
        <p:spPr>
          <a:xfrm>
            <a:off x="827584" y="404664"/>
            <a:ext cx="7776864" cy="830997"/>
          </a:xfrm>
          <a:prstGeom prst="rect">
            <a:avLst/>
          </a:prstGeom>
          <a:noFill/>
        </p:spPr>
        <p:txBody>
          <a:bodyPr wrap="square" rtlCol="0">
            <a:spAutoFit/>
          </a:bodyPr>
          <a:lstStyle/>
          <a:p>
            <a:pPr algn="ctr"/>
            <a:r>
              <a:rPr lang="nl-NL" sz="2400" dirty="0" smtClean="0">
                <a:solidFill>
                  <a:schemeClr val="bg1"/>
                </a:solidFill>
              </a:rPr>
              <a:t>In Papoea Nieuw Guinea kan slechts 25% van de 7,5 miljoen inwoners lezen en schrijven….</a:t>
            </a:r>
            <a:endParaRPr lang="nl-NL" sz="2400" dirty="0">
              <a:solidFill>
                <a:schemeClr val="bg1"/>
              </a:solidFill>
            </a:endParaRPr>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073459"/>
            <a:ext cx="4139952" cy="2759968"/>
          </a:xfrm>
          <a:prstGeom prst="rect">
            <a:avLst/>
          </a:prstGeom>
          <a:ln>
            <a:noFill/>
          </a:ln>
          <a:effectLst>
            <a:softEdge rad="112500"/>
          </a:effectLst>
        </p:spPr>
      </p:pic>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753847"/>
            <a:ext cx="5969114" cy="3979409"/>
          </a:xfrm>
          <a:prstGeom prst="rect">
            <a:avLst/>
          </a:prstGeom>
          <a:ln>
            <a:noFill/>
          </a:ln>
          <a:effectLst>
            <a:softEdge rad="112500"/>
          </a:effectLst>
        </p:spPr>
      </p:pic>
      <p:sp>
        <p:nvSpPr>
          <p:cNvPr id="4" name="Tekstvak 3"/>
          <p:cNvSpPr txBox="1"/>
          <p:nvPr/>
        </p:nvSpPr>
        <p:spPr>
          <a:xfrm>
            <a:off x="251520" y="188640"/>
            <a:ext cx="8496944" cy="1569660"/>
          </a:xfrm>
          <a:prstGeom prst="rect">
            <a:avLst/>
          </a:prstGeom>
          <a:noFill/>
        </p:spPr>
        <p:txBody>
          <a:bodyPr wrap="square" rtlCol="0">
            <a:spAutoFit/>
          </a:bodyPr>
          <a:lstStyle/>
          <a:p>
            <a:pPr algn="ctr"/>
            <a:r>
              <a:rPr lang="nl-NL" sz="2400" dirty="0" smtClean="0">
                <a:solidFill>
                  <a:schemeClr val="bg1"/>
                </a:solidFill>
              </a:rPr>
              <a:t>Petra heeft een lesmethode voor volwassenen ontwikkeld met veel Bijbelteksten en Bijbelse liederen. Op die manier leren mensen lezen en schrijven en leren ze daarnaast ook de Bijbel kennen.</a:t>
            </a:r>
            <a:endParaRPr lang="nl-NL" sz="2400" dirty="0">
              <a:solidFill>
                <a:schemeClr val="bg1"/>
              </a:solidFill>
            </a:endParaRPr>
          </a:p>
        </p:txBody>
      </p:sp>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108033"/>
            <a:ext cx="6745885" cy="4497256"/>
          </a:xfrm>
          <a:prstGeom prst="rect">
            <a:avLst/>
          </a:prstGeom>
          <a:ln>
            <a:noFill/>
          </a:ln>
          <a:effectLst>
            <a:softEdge rad="112500"/>
          </a:effectLst>
        </p:spPr>
      </p:pic>
      <p:sp>
        <p:nvSpPr>
          <p:cNvPr id="4" name="Tekstvak 3"/>
          <p:cNvSpPr txBox="1"/>
          <p:nvPr/>
        </p:nvSpPr>
        <p:spPr>
          <a:xfrm>
            <a:off x="467544" y="260648"/>
            <a:ext cx="8208912" cy="830997"/>
          </a:xfrm>
          <a:prstGeom prst="rect">
            <a:avLst/>
          </a:prstGeom>
          <a:noFill/>
        </p:spPr>
        <p:txBody>
          <a:bodyPr wrap="square" rtlCol="0">
            <a:spAutoFit/>
          </a:bodyPr>
          <a:lstStyle/>
          <a:p>
            <a:pPr algn="ctr"/>
            <a:r>
              <a:rPr lang="nl-NL" sz="2400" dirty="0" smtClean="0">
                <a:solidFill>
                  <a:schemeClr val="bg1"/>
                </a:solidFill>
              </a:rPr>
              <a:t>De mensen zijn Petra erg dankbaar voor de lessen die ze krijgen.</a:t>
            </a:r>
            <a:endParaRPr lang="nl-NL" sz="2400" dirty="0">
              <a:solidFill>
                <a:schemeClr val="bg1"/>
              </a:solidFill>
            </a:endParaRPr>
          </a:p>
        </p:txBody>
      </p:sp>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96" y="2318919"/>
            <a:ext cx="4260304" cy="2841590"/>
          </a:xfrm>
          <a:prstGeom prst="rect">
            <a:avLst/>
          </a:prstGeom>
          <a:ln>
            <a:noFill/>
          </a:ln>
          <a:effectLst>
            <a:softEdge rad="112500"/>
          </a:effec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9132" y="2028859"/>
            <a:ext cx="4320340" cy="3421709"/>
          </a:xfrm>
          <a:prstGeom prst="rect">
            <a:avLst/>
          </a:prstGeom>
          <a:ln>
            <a:noFill/>
          </a:ln>
          <a:effectLst>
            <a:softEdge rad="112500"/>
          </a:effectLst>
        </p:spPr>
      </p:pic>
      <p:sp>
        <p:nvSpPr>
          <p:cNvPr id="5" name="Tekstvak 4"/>
          <p:cNvSpPr txBox="1"/>
          <p:nvPr/>
        </p:nvSpPr>
        <p:spPr>
          <a:xfrm>
            <a:off x="335063" y="260648"/>
            <a:ext cx="8496944" cy="1569660"/>
          </a:xfrm>
          <a:prstGeom prst="rect">
            <a:avLst/>
          </a:prstGeom>
          <a:noFill/>
        </p:spPr>
        <p:txBody>
          <a:bodyPr wrap="square" rtlCol="0">
            <a:spAutoFit/>
          </a:bodyPr>
          <a:lstStyle/>
          <a:p>
            <a:pPr algn="ctr"/>
            <a:r>
              <a:rPr lang="nl-NL" sz="2400" dirty="0" smtClean="0">
                <a:solidFill>
                  <a:schemeClr val="bg1"/>
                </a:solidFill>
              </a:rPr>
              <a:t>Graag wil Petra ook leerkrachten trainen om de alfabetiseringscursus te kunnen geven. Daarvoor zijn lesboeken nodig. Een leerkracht die getraind wordt, kan weer 25 mensen leren lezen en schrijven!</a:t>
            </a:r>
            <a:endParaRPr lang="nl-NL" sz="2400" dirty="0">
              <a:solidFill>
                <a:schemeClr val="bg1"/>
              </a:solidFill>
            </a:endParaRPr>
          </a:p>
        </p:txBody>
      </p:sp>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1097" y="2448435"/>
            <a:ext cx="2897817" cy="1931878"/>
          </a:xfrm>
          <a:prstGeom prst="rect">
            <a:avLst/>
          </a:prstGeom>
          <a:ln>
            <a:noFill/>
          </a:ln>
          <a:effectLst>
            <a:softEdge rad="112500"/>
          </a:effec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80" y="2448435"/>
            <a:ext cx="2897817" cy="1931878"/>
          </a:xfrm>
          <a:prstGeom prst="rect">
            <a:avLst/>
          </a:prstGeom>
          <a:ln>
            <a:noFill/>
          </a:ln>
          <a:effectLst>
            <a:softEdge rad="112500"/>
          </a:effectLst>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8914" y="2433226"/>
            <a:ext cx="2897817" cy="1931878"/>
          </a:xfrm>
          <a:prstGeom prst="rect">
            <a:avLst/>
          </a:prstGeom>
          <a:ln>
            <a:noFill/>
          </a:ln>
          <a:effectLst>
            <a:softEdge rad="112500"/>
          </a:effectLst>
        </p:spPr>
      </p:pic>
      <p:sp>
        <p:nvSpPr>
          <p:cNvPr id="6" name="Tekstvak 5"/>
          <p:cNvSpPr txBox="1"/>
          <p:nvPr/>
        </p:nvSpPr>
        <p:spPr>
          <a:xfrm>
            <a:off x="683568" y="404664"/>
            <a:ext cx="7776864" cy="1569660"/>
          </a:xfrm>
          <a:prstGeom prst="rect">
            <a:avLst/>
          </a:prstGeom>
          <a:noFill/>
        </p:spPr>
        <p:txBody>
          <a:bodyPr wrap="square" rtlCol="0">
            <a:spAutoFit/>
          </a:bodyPr>
          <a:lstStyle/>
          <a:p>
            <a:r>
              <a:rPr lang="nl-NL" sz="2400" dirty="0" smtClean="0">
                <a:solidFill>
                  <a:schemeClr val="bg1"/>
                </a:solidFill>
              </a:rPr>
              <a:t>De 25 lesboeken die per klas nodig zijn kosten </a:t>
            </a:r>
          </a:p>
          <a:p>
            <a:pPr algn="ctr"/>
            <a:r>
              <a:rPr lang="nl-NL" sz="2400" dirty="0" smtClean="0">
                <a:solidFill>
                  <a:schemeClr val="bg1"/>
                </a:solidFill>
              </a:rPr>
              <a:t>€ 500,-. Het zou mooi zijn als voor zoveel mogelijk klassen de lesmethode kan worden aangeschaft. Wilt u ook daaraan bijdragen?</a:t>
            </a:r>
            <a:endParaRPr lang="nl-NL" sz="2400" dirty="0">
              <a:solidFill>
                <a:schemeClr val="bg1"/>
              </a:solidFill>
            </a:endParaRPr>
          </a:p>
        </p:txBody>
      </p:sp>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55576" y="476672"/>
            <a:ext cx="7632848" cy="523220"/>
          </a:xfrm>
          <a:prstGeom prst="rect">
            <a:avLst/>
          </a:prstGeom>
          <a:noFill/>
        </p:spPr>
        <p:txBody>
          <a:bodyPr wrap="square" rtlCol="0">
            <a:spAutoFit/>
          </a:bodyPr>
          <a:lstStyle/>
          <a:p>
            <a:pPr algn="ctr"/>
            <a:r>
              <a:rPr lang="nl-NL" sz="2800" dirty="0" smtClean="0">
                <a:solidFill>
                  <a:schemeClr val="bg1"/>
                </a:solidFill>
              </a:rPr>
              <a:t>Jubileumactie </a:t>
            </a:r>
            <a:r>
              <a:rPr lang="nl-NL" sz="2800" dirty="0" smtClean="0">
                <a:solidFill>
                  <a:schemeClr val="bg1"/>
                </a:solidFill>
              </a:rPr>
              <a:t>70 jaar BCGV/CGK-Vrouw </a:t>
            </a:r>
            <a:endParaRPr lang="nl-NL" sz="2800" dirty="0" smtClean="0">
              <a:solidFill>
                <a:schemeClr val="bg1"/>
              </a:solidFill>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 y="1784301"/>
            <a:ext cx="2915816" cy="2184048"/>
          </a:xfrm>
          <a:prstGeom prst="rect">
            <a:avLst/>
          </a:prstGeom>
          <a:ln>
            <a:noFill/>
          </a:ln>
          <a:effectLst>
            <a:softEdge rad="112500"/>
          </a:effectLst>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3350" y="1784301"/>
            <a:ext cx="2910650" cy="2180178"/>
          </a:xfrm>
          <a:prstGeom prst="rect">
            <a:avLst/>
          </a:prstGeom>
          <a:ln>
            <a:noFill/>
          </a:ln>
          <a:effectLst>
            <a:softEdge rad="112500"/>
          </a:effectLst>
        </p:spPr>
      </p:pic>
      <p:sp>
        <p:nvSpPr>
          <p:cNvPr id="6" name="Tekstvak 5"/>
          <p:cNvSpPr txBox="1"/>
          <p:nvPr/>
        </p:nvSpPr>
        <p:spPr>
          <a:xfrm>
            <a:off x="724242" y="4273348"/>
            <a:ext cx="7632848" cy="1200329"/>
          </a:xfrm>
          <a:prstGeom prst="rect">
            <a:avLst/>
          </a:prstGeom>
          <a:noFill/>
        </p:spPr>
        <p:txBody>
          <a:bodyPr wrap="square" rtlCol="0">
            <a:spAutoFit/>
          </a:bodyPr>
          <a:lstStyle/>
          <a:p>
            <a:pPr algn="ctr"/>
            <a:r>
              <a:rPr lang="nl-NL" sz="2400" dirty="0" smtClean="0">
                <a:solidFill>
                  <a:schemeClr val="bg1"/>
                </a:solidFill>
              </a:rPr>
              <a:t>We steunen (van links naar rechts) Margot, </a:t>
            </a:r>
            <a:r>
              <a:rPr lang="nl-NL" sz="2400" dirty="0" smtClean="0">
                <a:solidFill>
                  <a:schemeClr val="bg1"/>
                </a:solidFill>
              </a:rPr>
              <a:t>Tabitha </a:t>
            </a:r>
            <a:r>
              <a:rPr lang="nl-NL" sz="2400" dirty="0" smtClean="0">
                <a:solidFill>
                  <a:schemeClr val="bg1"/>
                </a:solidFill>
              </a:rPr>
              <a:t>en Petra bij hun werk in respectievelijk Haïti, Senegal en Papoea Nieuw Guinea.</a:t>
            </a:r>
            <a:endParaRPr lang="nl-NL" sz="2400" dirty="0">
              <a:solidFill>
                <a:schemeClr val="bg1"/>
              </a:solidFill>
            </a:endParaRPr>
          </a:p>
        </p:txBody>
      </p:sp>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5012" y="1784301"/>
            <a:ext cx="3293975" cy="2184048"/>
          </a:xfrm>
          <a:prstGeom prst="rect">
            <a:avLst/>
          </a:prstGeom>
          <a:ln>
            <a:noFill/>
          </a:ln>
          <a:effectLst>
            <a:softEdge rad="112500"/>
          </a:effectLst>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9792" y="1827362"/>
            <a:ext cx="3209087" cy="2140987"/>
          </a:xfrm>
          <a:prstGeom prst="rect">
            <a:avLst/>
          </a:prstGeom>
          <a:ln>
            <a:noFill/>
          </a:ln>
          <a:effectLst>
            <a:softEdge rad="112500"/>
          </a:effectLst>
        </p:spPr>
      </p:pic>
      <p:pic>
        <p:nvPicPr>
          <p:cNvPr id="10" name="Afbeelding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34211" y="1803974"/>
            <a:ext cx="3109789" cy="2074205"/>
          </a:xfrm>
          <a:prstGeom prst="rect">
            <a:avLst/>
          </a:prstGeom>
          <a:ln>
            <a:noFill/>
          </a:ln>
          <a:effectLst>
            <a:softEdge rad="112500"/>
          </a:effectLst>
        </p:spPr>
      </p:pic>
    </p:spTree>
    <p:extLst>
      <p:ext uri="{BB962C8B-B14F-4D97-AF65-F5344CB8AC3E}">
        <p14:creationId xmlns:p14="http://schemas.microsoft.com/office/powerpoint/2010/main" val="14344232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89495"/>
            <a:ext cx="2930239" cy="3717032"/>
          </a:xfrm>
          <a:prstGeom prst="rect">
            <a:avLst/>
          </a:prstGeom>
          <a:ln>
            <a:noFill/>
          </a:ln>
          <a:effectLst>
            <a:softEdge rad="112500"/>
          </a:effec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1783938"/>
            <a:ext cx="2592287" cy="3722589"/>
          </a:xfrm>
          <a:prstGeom prst="rect">
            <a:avLst/>
          </a:prstGeom>
          <a:ln>
            <a:noFill/>
          </a:ln>
          <a:effectLst>
            <a:softEdge rad="112500"/>
          </a:effectLst>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2160" y="1789495"/>
            <a:ext cx="2924131" cy="3687985"/>
          </a:xfrm>
          <a:prstGeom prst="rect">
            <a:avLst/>
          </a:prstGeom>
          <a:ln>
            <a:noFill/>
          </a:ln>
          <a:effectLst>
            <a:softEdge rad="112500"/>
          </a:effectLst>
        </p:spPr>
      </p:pic>
      <p:sp>
        <p:nvSpPr>
          <p:cNvPr id="7" name="Tekstvak 6"/>
          <p:cNvSpPr txBox="1"/>
          <p:nvPr/>
        </p:nvSpPr>
        <p:spPr>
          <a:xfrm>
            <a:off x="395536" y="594266"/>
            <a:ext cx="8352928" cy="523220"/>
          </a:xfrm>
          <a:prstGeom prst="rect">
            <a:avLst/>
          </a:prstGeom>
          <a:noFill/>
        </p:spPr>
        <p:txBody>
          <a:bodyPr wrap="square" rtlCol="0">
            <a:spAutoFit/>
          </a:bodyPr>
          <a:lstStyle/>
          <a:p>
            <a:r>
              <a:rPr lang="nl-NL" sz="2800" dirty="0" smtClean="0">
                <a:solidFill>
                  <a:schemeClr val="bg1"/>
                </a:solidFill>
              </a:rPr>
              <a:t>Namens onze drie vrouwen: Hartelijk dank!!!</a:t>
            </a:r>
            <a:endParaRPr lang="nl-NL" sz="2800" dirty="0">
              <a:solidFill>
                <a:schemeClr val="bg1"/>
              </a:solidFill>
            </a:endParaRPr>
          </a:p>
        </p:txBody>
      </p:sp>
    </p:spTree>
    <p:extLst>
      <p:ext uri="{BB962C8B-B14F-4D97-AF65-F5344CB8AC3E}">
        <p14:creationId xmlns:p14="http://schemas.microsoft.com/office/powerpoint/2010/main" val="392607457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92434">
            <a:off x="4682368" y="2283886"/>
            <a:ext cx="3672408" cy="2754306"/>
          </a:xfrm>
          <a:prstGeom prst="rect">
            <a:avLst/>
          </a:prstGeom>
          <a:ln>
            <a:noFill/>
          </a:ln>
          <a:effectLst>
            <a:softEdge rad="112500"/>
          </a:effectLst>
        </p:spPr>
      </p:pic>
      <p:sp>
        <p:nvSpPr>
          <p:cNvPr id="5" name="Tekstvak 4"/>
          <p:cNvSpPr txBox="1"/>
          <p:nvPr/>
        </p:nvSpPr>
        <p:spPr>
          <a:xfrm>
            <a:off x="827584" y="620688"/>
            <a:ext cx="7848872" cy="830997"/>
          </a:xfrm>
          <a:prstGeom prst="rect">
            <a:avLst/>
          </a:prstGeom>
          <a:noFill/>
        </p:spPr>
        <p:txBody>
          <a:bodyPr wrap="square" rtlCol="0">
            <a:spAutoFit/>
          </a:bodyPr>
          <a:lstStyle/>
          <a:p>
            <a:pPr algn="ctr"/>
            <a:r>
              <a:rPr lang="nl-NL" sz="2400" dirty="0" smtClean="0">
                <a:solidFill>
                  <a:schemeClr val="bg1"/>
                </a:solidFill>
              </a:rPr>
              <a:t>Margot de Greef helpt in Haïti de bevolking met de wederopbouw na orkaan Matthew.</a:t>
            </a:r>
            <a:endParaRPr lang="nl-NL" sz="2400" dirty="0">
              <a:solidFill>
                <a:schemeClr val="bg1"/>
              </a:solidFill>
            </a:endParaRP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12836">
            <a:off x="801801" y="2136654"/>
            <a:ext cx="3611893" cy="2708920"/>
          </a:xfrm>
          <a:prstGeom prst="rect">
            <a:avLst/>
          </a:prstGeom>
          <a:ln>
            <a:noFill/>
          </a:ln>
          <a:effectLst>
            <a:softEdge rad="112500"/>
          </a:effectLst>
        </p:spPr>
      </p:pic>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974324"/>
            <a:ext cx="4980210" cy="3642372"/>
          </a:xfrm>
          <a:prstGeom prst="rect">
            <a:avLst/>
          </a:prstGeom>
          <a:ln>
            <a:noFill/>
          </a:ln>
          <a:effectLst>
            <a:softEdge rad="112500"/>
          </a:effec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sp>
        <p:nvSpPr>
          <p:cNvPr id="5" name="Tekstvak 4"/>
          <p:cNvSpPr txBox="1"/>
          <p:nvPr/>
        </p:nvSpPr>
        <p:spPr>
          <a:xfrm>
            <a:off x="0" y="404664"/>
            <a:ext cx="9143999" cy="1569660"/>
          </a:xfrm>
          <a:prstGeom prst="rect">
            <a:avLst/>
          </a:prstGeom>
          <a:noFill/>
        </p:spPr>
        <p:txBody>
          <a:bodyPr wrap="square" rtlCol="0">
            <a:spAutoFit/>
          </a:bodyPr>
          <a:lstStyle/>
          <a:p>
            <a:pPr algn="ctr"/>
            <a:r>
              <a:rPr lang="nl-NL" sz="2400" dirty="0" smtClean="0">
                <a:solidFill>
                  <a:schemeClr val="bg1"/>
                </a:solidFill>
              </a:rPr>
              <a:t>De mensen in Haïti zijn afhankelijk van landbouw en veeteelt, maar zijn door de orkaan veel vee en daarmee ook een belangrijke bron van inkomsten kwijtgeraakt. </a:t>
            </a:r>
          </a:p>
          <a:p>
            <a:pPr algn="ctr"/>
            <a:r>
              <a:rPr lang="nl-NL" sz="2400" dirty="0" smtClean="0">
                <a:solidFill>
                  <a:schemeClr val="bg1"/>
                </a:solidFill>
              </a:rPr>
              <a:t>We steunen Margot daarom bij een veeproject.</a:t>
            </a:r>
            <a:endParaRPr lang="nl-NL" sz="2400" dirty="0">
              <a:solidFill>
                <a:schemeClr val="bg1"/>
              </a:solidFill>
            </a:endParaRP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7000"/>
    </mc:Choice>
    <mc:Fallback xmlns="">
      <p:transition spd="slow" advTm="17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71530">
            <a:off x="676958" y="3301772"/>
            <a:ext cx="3107814" cy="2330861"/>
          </a:xfrm>
          <a:prstGeom prst="rect">
            <a:avLst/>
          </a:prstGeom>
          <a:ln>
            <a:noFill/>
          </a:ln>
          <a:effectLst>
            <a:softEdge rad="112500"/>
          </a:effectLst>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5981">
            <a:off x="5436607" y="3327279"/>
            <a:ext cx="3057689" cy="2293267"/>
          </a:xfrm>
          <a:prstGeom prst="rect">
            <a:avLst/>
          </a:prstGeom>
          <a:ln>
            <a:noFill/>
          </a:ln>
          <a:effectLst>
            <a:softEdge rad="112500"/>
          </a:effectLst>
        </p:spPr>
      </p:pic>
      <p:sp>
        <p:nvSpPr>
          <p:cNvPr id="5" name="Tekstvak 4"/>
          <p:cNvSpPr txBox="1"/>
          <p:nvPr/>
        </p:nvSpPr>
        <p:spPr>
          <a:xfrm>
            <a:off x="395536" y="213638"/>
            <a:ext cx="8568952" cy="3046988"/>
          </a:xfrm>
          <a:prstGeom prst="rect">
            <a:avLst/>
          </a:prstGeom>
          <a:noFill/>
        </p:spPr>
        <p:txBody>
          <a:bodyPr wrap="square" rtlCol="0">
            <a:spAutoFit/>
          </a:bodyPr>
          <a:lstStyle/>
          <a:p>
            <a:pPr algn="ctr"/>
            <a:r>
              <a:rPr lang="nl-NL" sz="2400" dirty="0" smtClean="0">
                <a:solidFill>
                  <a:schemeClr val="bg1"/>
                </a:solidFill>
              </a:rPr>
              <a:t>Het is de bedoeling dat er koeien en stieren worden gekocht. De mensen hebben ervaring in veeteelt en weten hoe zij koeien moeten verzorgen. Daarnaast komt er een toename in beschikbaarheid van melk en vlees. Door een fokprogramma, waardoor meerdere gezinnen aan een koe kunnen worden geholpen, kunnen meer mensen weer in hun levensonderhoud voorzien.</a:t>
            </a:r>
            <a:endParaRPr lang="nl-NL" sz="2400" dirty="0">
              <a:solidFill>
                <a:schemeClr val="bg1"/>
              </a:solidFill>
            </a:endParaRPr>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17" y="2204864"/>
            <a:ext cx="3936437" cy="2952328"/>
          </a:xfrm>
          <a:prstGeom prst="rect">
            <a:avLst/>
          </a:prstGeom>
          <a:ln>
            <a:noFill/>
          </a:ln>
          <a:effectLst>
            <a:softEdge rad="112500"/>
          </a:effectLst>
        </p:spPr>
      </p:pic>
      <p:sp>
        <p:nvSpPr>
          <p:cNvPr id="6" name="Tekstvak 5"/>
          <p:cNvSpPr txBox="1"/>
          <p:nvPr/>
        </p:nvSpPr>
        <p:spPr>
          <a:xfrm>
            <a:off x="323528" y="332656"/>
            <a:ext cx="8280920" cy="1569660"/>
          </a:xfrm>
          <a:prstGeom prst="rect">
            <a:avLst/>
          </a:prstGeom>
          <a:noFill/>
        </p:spPr>
        <p:txBody>
          <a:bodyPr wrap="square" rtlCol="0">
            <a:spAutoFit/>
          </a:bodyPr>
          <a:lstStyle/>
          <a:p>
            <a:pPr algn="ctr"/>
            <a:r>
              <a:rPr lang="nl-NL" sz="2400" dirty="0" smtClean="0">
                <a:solidFill>
                  <a:schemeClr val="bg1"/>
                </a:solidFill>
              </a:rPr>
              <a:t>Een koe kost € 275,-. Helpt u mee om een mooi aantal koeien te sparen voor het veeproject van Margot? Daar zijn ook de mensen in Haïti vast heel blij mee!</a:t>
            </a:r>
            <a:endParaRPr lang="nl-NL" sz="2400" dirty="0">
              <a:solidFill>
                <a:schemeClr val="bg1"/>
              </a:solidFill>
            </a:endParaRP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6553" y="2244618"/>
            <a:ext cx="4357895" cy="2904537"/>
          </a:xfrm>
          <a:prstGeom prst="rect">
            <a:avLst/>
          </a:prstGeom>
          <a:ln>
            <a:noFill/>
          </a:ln>
          <a:effectLst>
            <a:softEdge rad="112500"/>
          </a:effectLst>
        </p:spPr>
      </p:pic>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0" y="1234440"/>
            <a:ext cx="6583680" cy="4389120"/>
          </a:xfrm>
          <a:prstGeom prst="rect">
            <a:avLst/>
          </a:prstGeom>
          <a:ln>
            <a:noFill/>
          </a:ln>
          <a:effectLst>
            <a:softEdge rad="112500"/>
          </a:effectLst>
        </p:spPr>
      </p:pic>
      <p:sp>
        <p:nvSpPr>
          <p:cNvPr id="5" name="Tekstvak 4"/>
          <p:cNvSpPr txBox="1"/>
          <p:nvPr/>
        </p:nvSpPr>
        <p:spPr>
          <a:xfrm>
            <a:off x="323528" y="418331"/>
            <a:ext cx="8352928" cy="461665"/>
          </a:xfrm>
          <a:prstGeom prst="rect">
            <a:avLst/>
          </a:prstGeom>
          <a:noFill/>
        </p:spPr>
        <p:txBody>
          <a:bodyPr wrap="square" rtlCol="0">
            <a:spAutoFit/>
          </a:bodyPr>
          <a:lstStyle/>
          <a:p>
            <a:pPr algn="ctr"/>
            <a:r>
              <a:rPr lang="nl-NL" sz="2400" dirty="0" smtClean="0">
                <a:solidFill>
                  <a:schemeClr val="bg1"/>
                </a:solidFill>
              </a:rPr>
              <a:t>Tabitha </a:t>
            </a:r>
            <a:r>
              <a:rPr lang="nl-NL" sz="2400" dirty="0" smtClean="0">
                <a:solidFill>
                  <a:schemeClr val="bg1"/>
                </a:solidFill>
              </a:rPr>
              <a:t>Kieviet werkt als zendingsarts in Senegal.</a:t>
            </a:r>
            <a:endParaRPr lang="nl-NL" sz="2400" dirty="0">
              <a:solidFill>
                <a:schemeClr val="bg1"/>
              </a:solidFill>
            </a:endParaRP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900" y="5733256"/>
            <a:ext cx="3124200" cy="752475"/>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2193509"/>
            <a:ext cx="2448272" cy="3672407"/>
          </a:xfrm>
          <a:prstGeom prst="rect">
            <a:avLst/>
          </a:prstGeom>
          <a:ln>
            <a:noFill/>
          </a:ln>
          <a:effectLst>
            <a:softEdge rad="112500"/>
          </a:effectLst>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860" y="2420888"/>
            <a:ext cx="4509500" cy="3006333"/>
          </a:xfrm>
          <a:prstGeom prst="rect">
            <a:avLst/>
          </a:prstGeom>
          <a:ln>
            <a:noFill/>
          </a:ln>
          <a:effectLst>
            <a:softEdge rad="112500"/>
          </a:effectLst>
        </p:spPr>
      </p:pic>
      <p:sp>
        <p:nvSpPr>
          <p:cNvPr id="5" name="Tekstvak 4"/>
          <p:cNvSpPr txBox="1"/>
          <p:nvPr/>
        </p:nvSpPr>
        <p:spPr>
          <a:xfrm>
            <a:off x="539552" y="260648"/>
            <a:ext cx="8064896" cy="1938992"/>
          </a:xfrm>
          <a:prstGeom prst="rect">
            <a:avLst/>
          </a:prstGeom>
          <a:noFill/>
        </p:spPr>
        <p:txBody>
          <a:bodyPr wrap="square" rtlCol="0">
            <a:spAutoFit/>
          </a:bodyPr>
          <a:lstStyle/>
          <a:p>
            <a:pPr algn="ctr"/>
            <a:r>
              <a:rPr lang="nl-NL" sz="2000" dirty="0" smtClean="0">
                <a:solidFill>
                  <a:schemeClr val="bg1"/>
                </a:solidFill>
              </a:rPr>
              <a:t>We willen Tabitha steunen bij een project waarbij door </a:t>
            </a:r>
            <a:r>
              <a:rPr lang="nl-NL" sz="2000" dirty="0">
                <a:solidFill>
                  <a:schemeClr val="bg1"/>
                </a:solidFill>
              </a:rPr>
              <a:t>middel van beurzen en een </a:t>
            </a:r>
            <a:r>
              <a:rPr lang="nl-NL" sz="2000" dirty="0" smtClean="0">
                <a:solidFill>
                  <a:schemeClr val="bg1"/>
                </a:solidFill>
              </a:rPr>
              <a:t>discipelschapsprogramma </a:t>
            </a:r>
            <a:r>
              <a:rPr lang="nl-NL" sz="2000" dirty="0">
                <a:solidFill>
                  <a:schemeClr val="bg1"/>
                </a:solidFill>
              </a:rPr>
              <a:t>jonge lokale gelovigen de kans </a:t>
            </a:r>
            <a:r>
              <a:rPr lang="nl-NL" sz="2000" dirty="0" smtClean="0">
                <a:solidFill>
                  <a:schemeClr val="bg1"/>
                </a:solidFill>
              </a:rPr>
              <a:t>gegeven wordt een </a:t>
            </a:r>
            <a:r>
              <a:rPr lang="nl-NL" sz="2000" dirty="0">
                <a:solidFill>
                  <a:schemeClr val="bg1"/>
                </a:solidFill>
              </a:rPr>
              <a:t>opleiding te volgen tot </a:t>
            </a:r>
            <a:r>
              <a:rPr lang="nl-NL" sz="2000" dirty="0" smtClean="0">
                <a:solidFill>
                  <a:schemeClr val="bg1"/>
                </a:solidFill>
              </a:rPr>
              <a:t>staatsverpleegkundige. Zo kunnen zij worden </a:t>
            </a:r>
            <a:r>
              <a:rPr lang="nl-NL" sz="2000" dirty="0">
                <a:solidFill>
                  <a:schemeClr val="bg1"/>
                </a:solidFill>
              </a:rPr>
              <a:t>uitgezonden als medische zendelingen naar christelijke klinieken in het hele land. </a:t>
            </a:r>
          </a:p>
        </p:txBody>
      </p:sp>
    </p:spTree>
    <p:extLst>
      <p:ext uri="{BB962C8B-B14F-4D97-AF65-F5344CB8AC3E}">
        <p14:creationId xmlns:p14="http://schemas.microsoft.com/office/powerpoint/2010/main" val="315118271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TM02455596[[fn=Lente]]</Template>
  <TotalTime>247</TotalTime>
  <Words>548</Words>
  <Application>Microsoft Office PowerPoint</Application>
  <PresentationFormat>Diavoorstelling (4:3)</PresentationFormat>
  <Paragraphs>22</Paragraphs>
  <Slides>20</Slides>
  <Notes>1</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Spring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Gebruiker</dc:creator>
  <cp:lastModifiedBy>Gebruiker</cp:lastModifiedBy>
  <cp:revision>30</cp:revision>
  <dcterms:created xsi:type="dcterms:W3CDTF">2018-01-26T20:24:10Z</dcterms:created>
  <dcterms:modified xsi:type="dcterms:W3CDTF">2018-01-31T14:44:11Z</dcterms:modified>
</cp:coreProperties>
</file>